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  <p:sldMasterId id="2147483648" r:id="rId5"/>
    <p:sldMasterId id="2147483729" r:id="rId6"/>
  </p:sldMasterIdLst>
  <p:notesMasterIdLst>
    <p:notesMasterId r:id="rId40"/>
  </p:notesMasterIdLst>
  <p:sldIdLst>
    <p:sldId id="330" r:id="rId7"/>
    <p:sldId id="260" r:id="rId8"/>
    <p:sldId id="323" r:id="rId9"/>
    <p:sldId id="358" r:id="rId10"/>
    <p:sldId id="324" r:id="rId11"/>
    <p:sldId id="354" r:id="rId12"/>
    <p:sldId id="339" r:id="rId13"/>
    <p:sldId id="349" r:id="rId14"/>
    <p:sldId id="350" r:id="rId15"/>
    <p:sldId id="351" r:id="rId16"/>
    <p:sldId id="352" r:id="rId17"/>
    <p:sldId id="355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41" r:id="rId29"/>
    <p:sldId id="343" r:id="rId30"/>
    <p:sldId id="344" r:id="rId31"/>
    <p:sldId id="345" r:id="rId32"/>
    <p:sldId id="346" r:id="rId33"/>
    <p:sldId id="347" r:id="rId34"/>
    <p:sldId id="332" r:id="rId35"/>
    <p:sldId id="333" r:id="rId36"/>
    <p:sldId id="287" r:id="rId37"/>
    <p:sldId id="331" r:id="rId38"/>
    <p:sldId id="34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BF29D-64FC-40CB-B8F4-400CB3C50EC5}" v="1455" vWet="1457" dt="2022-11-07T15:07:45.729"/>
    <p1510:client id="{2E81D5C5-B3AF-46E3-A21F-FB4AA3C6C317}" v="1" dt="2022-11-07T05:38:10.612"/>
    <p1510:client id="{3B4E031F-64D7-6784-4544-9E29A902D01F}" v="578" dt="2022-11-07T07:12:00.603"/>
    <p1510:client id="{5289A39F-024E-44FC-A61B-77C44D8F6385}" v="127" dt="2022-11-07T15:08:10.251"/>
    <p1510:client id="{540CE89B-7860-28BC-3447-4759A333BD91}" v="7" dt="2022-11-07T14:57:44.367"/>
    <p1510:client id="{68B18274-165C-4C85-8277-F221E3B762AB}" v="32" dt="2022-11-07T10:42:50.514"/>
    <p1510:client id="{70AFBCA8-E417-4CA9-ACAF-9C5C29B613D5}" v="2" dt="2022-11-07T01:11:52.459"/>
    <p1510:client id="{8E640FC4-710F-413B-AE10-D7908C345DAB}" v="190" dt="2022-11-07T03:59:36.066"/>
    <p1510:client id="{92C9E258-971C-4A32-956D-C7B3F4F4115A}" v="142" dt="2022-11-06T21:17:49.220"/>
    <p1510:client id="{B6F08856-D811-47BD-A9F9-7E7CFC9E44A4}" v="76" dt="2022-11-06T20:00:26.854"/>
    <p1510:client id="{D2A3B03B-F0EC-4F86-B39B-4F8C644DCF41}" v="624" dt="2022-11-07T05:00:05.596"/>
    <p1510:client id="{E4EABB79-B686-4F8A-BDA1-620A8F50D00A}" v="52" dt="2022-11-06T23:50:05.904"/>
    <p1510:client id="{FA60105F-6056-4206-B801-9EE7CEA93DBD}" v="778" vWet="780" dt="2022-11-07T15:07:49.467"/>
    <p1510:client id="{FBEDD6FB-4037-4DA4-8890-A6462CD0A03D}" v="132" dt="2022-11-07T00:48:44.6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A5013-40F8-4E2B-A1EA-BFFEA14D914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1AFAE-9420-4848-8966-61625A30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8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94DA-7927-40A7-87B1-E42EC15B2A41}" type="datetime1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EE66-7A5A-4E69-9262-E56E6C8BE049}" type="datetime1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39965" y="6409870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6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22633-4078-72F2-1983-87386F7D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FA7B7-3DB1-4389-8110-E220E0A83F47}" type="datetime1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988D-2E58-830A-EB98-E341BC08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2CAFF-B7CA-80F1-6A46-0E01350D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6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96D7-6735-4027-8FE1-F7F46B5D04A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4DBD3F2-028E-4532-8540-3F9358C1E543}" type="datetime1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3200" y="6334126"/>
            <a:ext cx="3531687" cy="3905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Presented 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8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7" r:id="rId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B5D9C-F638-08DB-82D1-853AC2A3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7B2B1-5F75-C9C5-B2BC-11BB5AD36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AF69D-0708-3DDD-F62F-B40E9017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1D0D-F345-4387-890B-0BF103E37C83}" type="datetime1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2FF64-348F-C077-31A6-6F075958D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77175" y="6356351"/>
            <a:ext cx="3476625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6543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2796D7-6735-4027-8FE1-F7F46B5D04A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8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ypescriptlang.or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MARKETPLACE FOR NORTHWEST</a:t>
            </a:r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   </a:t>
            </a:r>
            <a:r>
              <a:rPr lang="en-US" sz="1800" b="1">
                <a:solidFill>
                  <a:srgbClr val="FFFFFF"/>
                </a:solidFill>
              </a:rPr>
              <a:t>One place to buy and sell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Sec 03 TEAM03</a:t>
            </a:r>
            <a:endParaRPr lang="en-US" sz="240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DR. CHANDRA MOULI KOTTETI – Client/Mentor</a:t>
            </a:r>
            <a:endParaRPr lang="en-US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USHA PATI – Tester/QA</a:t>
            </a: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KIRAN KUMAR GUNDAPUNENI – Backend developer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HARI KIRAN ALURI – Front End Developer</a:t>
            </a: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Sajida MOHAMMAD – </a:t>
            </a: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Backend developer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50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486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Fig.2.4 Database 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INSTANCE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BA93B-5F21-83E0-8B8C-E2512D0C5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12" y="2238884"/>
            <a:ext cx="9615104" cy="4142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B04DDE-4C6B-6F26-267A-9B56EA51E0EB}"/>
              </a:ext>
            </a:extLst>
          </p:cNvPr>
          <p:cNvSpPr txBox="1"/>
          <p:nvPr/>
        </p:nvSpPr>
        <p:spPr>
          <a:xfrm>
            <a:off x="7479587" y="6345955"/>
            <a:ext cx="4114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6513-EF43-DDA1-1CF7-1EA78A7A46F9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26218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486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Fig.2.5 Database Summary/Endpoint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DATABASE ENDPOINT/SUMMARY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214E9-BBA1-40DA-9392-14F7AA9A3C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" r="1710" b="9971"/>
          <a:stretch/>
        </p:blipFill>
        <p:spPr bwMode="auto">
          <a:xfrm>
            <a:off x="781745" y="2245225"/>
            <a:ext cx="9674224" cy="3835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0E851-2324-49AB-4E7E-5DF353313D5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BA8D5-FE5E-C512-5F63-B489D41B0924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04739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CONNECT TO REMOTE FROM LOCAL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Once, a remote database is setup we can connect it from our local machine with the endpoint details </a:t>
            </a:r>
            <a:endParaRPr lang="en-US" sz="2400" cap="none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We can create tables or do crud operations in the database from the local to remote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57186-5D35-7E35-6AE2-51A732ABE39A}"/>
              </a:ext>
            </a:extLst>
          </p:cNvPr>
          <p:cNvSpPr txBox="1"/>
          <p:nvPr/>
        </p:nvSpPr>
        <p:spPr>
          <a:xfrm>
            <a:off x="10437394" y="400692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0726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6125741" cy="1376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Angular</a:t>
            </a:r>
            <a:endParaRPr lang="en-US" sz="4000"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5000000000000000000" pitchFamily="2" charset="2"/>
              <a:buChar char="•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Angular is a development platform, built on </a:t>
            </a:r>
            <a:r>
              <a:rPr lang="en-US" sz="2400" cap="none">
                <a:solidFill>
                  <a:schemeClr val="tx1"/>
                </a:solidFill>
                <a:ea typeface="+mj-lt"/>
                <a:cs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TypeScript</a:t>
            </a: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. As a platform, Angular includes:</a:t>
            </a:r>
          </a:p>
          <a:p>
            <a:pPr marL="285750" indent="-285750">
              <a:lnSpc>
                <a:spcPct val="90000"/>
              </a:lnSpc>
              <a:buFont typeface="Arial,Sans-Serif" panose="05000000000000000000" pitchFamily="2" charset="2"/>
              <a:buChar char="•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A component-based framework for building scalable web applications</a:t>
            </a:r>
          </a:p>
          <a:p>
            <a:pPr marL="285750" indent="-285750">
              <a:lnSpc>
                <a:spcPct val="90000"/>
              </a:lnSpc>
              <a:buFont typeface="Arial,Sans-Serif" panose="05000000000000000000" pitchFamily="2" charset="2"/>
              <a:buChar char="•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A collection of well-integrated libraries that cover a wide variety of features, including routing, forms management, client-server communication, and more</a:t>
            </a:r>
          </a:p>
          <a:p>
            <a:pPr marL="285750" indent="-285750">
              <a:lnSpc>
                <a:spcPct val="90000"/>
              </a:lnSpc>
              <a:buFont typeface="Arial,Sans-Serif" panose="05000000000000000000" pitchFamily="2" charset="2"/>
              <a:buChar char="•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A suite of developer tools to help you develop, build, test, and update your code</a:t>
            </a:r>
          </a:p>
          <a:p>
            <a:pPr marL="285750" indent="-285750">
              <a:lnSpc>
                <a:spcPct val="90000"/>
              </a:lnSpc>
              <a:buFont typeface="Arial,Sans-Serif" panose="05000000000000000000" pitchFamily="2" charset="2"/>
              <a:buChar char="•"/>
            </a:pPr>
            <a:endParaRPr lang="en-US" sz="2400" cap="none">
              <a:ea typeface="+mj-lt"/>
              <a:cs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D7291-C6C9-8F86-9BB4-A9A26B53D49E}"/>
              </a:ext>
            </a:extLst>
          </p:cNvPr>
          <p:cNvSpPr txBox="1"/>
          <p:nvPr/>
        </p:nvSpPr>
        <p:spPr>
          <a:xfrm>
            <a:off x="10520738" y="297952"/>
            <a:ext cx="5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7768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6125741" cy="1376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Component</a:t>
            </a:r>
            <a:endParaRPr lang="en-US" sz="4000">
              <a:solidFill>
                <a:srgbClr val="0E5580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Components are the building blocks that compose an application.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A component includes a TypeScript class with a @Component decorator,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an HTML template, and styles. The @Component decorator specifies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the following Angular-specific information: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   A CSS selector that defines how the component is used in a template.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   HTML elements in your template that match this selector become instances   of the component.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   An HTML template that instructs Angular how to render the component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An optional set of CSS styles that define the appearance of the template's HTML elements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5000000000000000000" pitchFamily="2" charset="2"/>
              <a:buChar char="•"/>
            </a:pPr>
            <a:endParaRPr lang="en-US" sz="1600" cap="none">
              <a:solidFill>
                <a:schemeClr val="tx1"/>
              </a:solidFill>
              <a:ea typeface="+mj-lt"/>
              <a:cs typeface="+mj-lt"/>
            </a:endParaRPr>
          </a:p>
          <a:p>
            <a:pPr marL="285750" indent="-285750">
              <a:lnSpc>
                <a:spcPct val="90000"/>
              </a:lnSpc>
              <a:buFont typeface="Arial" panose="05000000000000000000" pitchFamily="2" charset="2"/>
              <a:buChar char="•"/>
            </a:pPr>
            <a:endParaRPr lang="en-US" sz="1600" cap="none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5000000000000000000" pitchFamily="2" charset="2"/>
              <a:buChar char="•"/>
            </a:pPr>
            <a:endParaRPr lang="en-US" sz="16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EB1C8-8011-9071-96D0-AC694D1E3B04}"/>
              </a:ext>
            </a:extLst>
          </p:cNvPr>
          <p:cNvSpPr txBox="1"/>
          <p:nvPr/>
        </p:nvSpPr>
        <p:spPr>
          <a:xfrm>
            <a:off x="10623478" y="400692"/>
            <a:ext cx="4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54239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343" y="699003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 PRODUCT REGISTRATION API</a:t>
            </a:r>
            <a:endParaRPr lang="en-US" sz="2800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602" y="2667328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1)In order to sell some Product, the Seller needs to enter some basic  properties of the Product like name ,category , year of purchase , quantity available</a:t>
            </a:r>
          </a:p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  <a:p>
            <a:pPr>
              <a:spcBef>
                <a:spcPts val="0"/>
              </a:spcBef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2)the products are divided  based on the  category of the product like electronics ,households ,clothing.</a:t>
            </a:r>
          </a:p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  <a:p>
            <a:pPr>
              <a:spcBef>
                <a:spcPts val="0"/>
              </a:spcBef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3)the data that is enter by the user will be stored in the database and should be displayed to the buyer</a:t>
            </a:r>
          </a:p>
          <a:p>
            <a:pPr>
              <a:spcBef>
                <a:spcPts val="0"/>
              </a:spcBef>
            </a:pPr>
            <a:endParaRPr lang="en-US" sz="2400" cap="none">
              <a:solidFill>
                <a:srgbClr val="ACD433"/>
              </a:solidFill>
              <a:ea typeface="+mj-lt"/>
              <a:cs typeface="+mj-lt"/>
            </a:endParaRPr>
          </a:p>
          <a:p>
            <a:pPr>
              <a:spcBef>
                <a:spcPts val="0"/>
              </a:spcBef>
            </a:pPr>
            <a:endParaRPr lang="en-US" sz="2400" cap="none">
              <a:solidFill>
                <a:srgbClr val="ACD433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665F1-D669-7C13-E3A7-BC36A5C98D42}"/>
              </a:ext>
            </a:extLst>
          </p:cNvPr>
          <p:cNvSpPr txBox="1"/>
          <p:nvPr/>
        </p:nvSpPr>
        <p:spPr>
          <a:xfrm>
            <a:off x="10457658" y="400692"/>
            <a:ext cx="468452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72295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" y="993971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CSS File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365EB1F-9CDB-BA6B-DE5F-D6BA30257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09" y="2337927"/>
            <a:ext cx="9662649" cy="3902791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6656A60-58BA-49DF-D20C-FBBDE08712DA}"/>
              </a:ext>
            </a:extLst>
          </p:cNvPr>
          <p:cNvSpPr txBox="1"/>
          <p:nvPr/>
        </p:nvSpPr>
        <p:spPr>
          <a:xfrm>
            <a:off x="3223814" y="6366803"/>
            <a:ext cx="468823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Fig.3.1 CSS file in angular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1502A-E742-714E-87C3-856DCB02A774}"/>
              </a:ext>
            </a:extLst>
          </p:cNvPr>
          <p:cNvSpPr txBox="1"/>
          <p:nvPr/>
        </p:nvSpPr>
        <p:spPr>
          <a:xfrm>
            <a:off x="10437394" y="400692"/>
            <a:ext cx="60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6877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" y="993971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HTML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3A354A89-40A2-9EF1-8563-6A73709F0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046" y="2363612"/>
            <a:ext cx="9736392" cy="386371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03B66BDD-823D-B2DD-7C35-221E90E5D117}"/>
              </a:ext>
            </a:extLst>
          </p:cNvPr>
          <p:cNvSpPr txBox="1"/>
          <p:nvPr/>
        </p:nvSpPr>
        <p:spPr>
          <a:xfrm>
            <a:off x="4121215" y="6311392"/>
            <a:ext cx="53856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Fig.3.2 HTML file in angular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CE9C0-7ADB-310A-D484-F41E3681A0C0}"/>
              </a:ext>
            </a:extLst>
          </p:cNvPr>
          <p:cNvSpPr txBox="1"/>
          <p:nvPr/>
        </p:nvSpPr>
        <p:spPr>
          <a:xfrm>
            <a:off x="10437394" y="421240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8823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" y="993971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TYPESCRIPT FILE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77992B2-6E1D-C251-38C0-CB2E3A712A07}"/>
              </a:ext>
            </a:extLst>
          </p:cNvPr>
          <p:cNvSpPr txBox="1"/>
          <p:nvPr/>
        </p:nvSpPr>
        <p:spPr>
          <a:xfrm>
            <a:off x="4380692" y="6315559"/>
            <a:ext cx="592810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Fig.3.3 TS file In angular</a:t>
            </a:r>
            <a:endParaRPr lang="en-US"/>
          </a:p>
        </p:txBody>
      </p:sp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0BD6D6D-F301-46DF-D938-ECAE7C7F4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1" y="2371183"/>
            <a:ext cx="10101261" cy="3865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79918-06D3-E1AD-1121-3B7961DFFD91}"/>
              </a:ext>
            </a:extLst>
          </p:cNvPr>
          <p:cNvSpPr txBox="1"/>
          <p:nvPr/>
        </p:nvSpPr>
        <p:spPr>
          <a:xfrm>
            <a:off x="10437394" y="441789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03346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26" y="910627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COMPONENT.TS FILE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2FCC0C84-0928-246E-B955-E7AEB5333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1" y="2348741"/>
            <a:ext cx="10148886" cy="3886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B70BA0-5B1E-DEF1-BFDC-3798267E3E38}"/>
              </a:ext>
            </a:extLst>
          </p:cNvPr>
          <p:cNvSpPr txBox="1"/>
          <p:nvPr/>
        </p:nvSpPr>
        <p:spPr>
          <a:xfrm>
            <a:off x="3744175" y="6313298"/>
            <a:ext cx="49810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Fig.3.4 Component  file in angular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7DFAA-319A-00E8-3F95-71A1B6F3F0E3}"/>
              </a:ext>
            </a:extLst>
          </p:cNvPr>
          <p:cNvSpPr txBox="1"/>
          <p:nvPr/>
        </p:nvSpPr>
        <p:spPr>
          <a:xfrm>
            <a:off x="10437394" y="421240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2917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AFE18EA6-65EB-198E-3E57-A6642574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8809584" y="1331906"/>
            <a:ext cx="2342503" cy="238684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5" name="Picture 1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B46A9EE-0344-E49F-8CB5-00D9E16A2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4692756" y="1331146"/>
            <a:ext cx="2380828" cy="236852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D5AB1662-287D-BF08-D539-E934CF517D2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3126979" y="3950160"/>
            <a:ext cx="2149206" cy="215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80E2AFE8-BCC7-4353-2B64-C769552DE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6653317" y="3792992"/>
            <a:ext cx="2429837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D5A42D-37BB-53EA-5B2F-446FD05A190A}"/>
              </a:ext>
            </a:extLst>
          </p:cNvPr>
          <p:cNvSpPr txBox="1"/>
          <p:nvPr/>
        </p:nvSpPr>
        <p:spPr>
          <a:xfrm>
            <a:off x="594577" y="4049720"/>
            <a:ext cx="25398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19FBB-7B15-7F40-6E35-80DB68E8952E}"/>
              </a:ext>
            </a:extLst>
          </p:cNvPr>
          <p:cNvSpPr txBox="1"/>
          <p:nvPr/>
        </p:nvSpPr>
        <p:spPr>
          <a:xfrm>
            <a:off x="4335694" y="4849402"/>
            <a:ext cx="16622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24AD0-635C-BC65-A69A-58D75B862494}"/>
              </a:ext>
            </a:extLst>
          </p:cNvPr>
          <p:cNvSpPr txBox="1"/>
          <p:nvPr/>
        </p:nvSpPr>
        <p:spPr>
          <a:xfrm>
            <a:off x="3012435" y="6198899"/>
            <a:ext cx="28767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HARI KIRAN ALURI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EB1FE-CA55-E427-1FAF-51659F728C47}"/>
              </a:ext>
            </a:extLst>
          </p:cNvPr>
          <p:cNvSpPr txBox="1"/>
          <p:nvPr/>
        </p:nvSpPr>
        <p:spPr>
          <a:xfrm>
            <a:off x="9793490" y="4849402"/>
            <a:ext cx="22888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B62606-9118-3CCE-E042-111B51E20DF5}"/>
              </a:ext>
            </a:extLst>
          </p:cNvPr>
          <p:cNvSpPr txBox="1">
            <a:spLocks/>
          </p:cNvSpPr>
          <p:nvPr/>
        </p:nvSpPr>
        <p:spPr>
          <a:xfrm>
            <a:off x="1047279" y="181415"/>
            <a:ext cx="10370177" cy="910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>
                <a:solidFill>
                  <a:schemeClr val="accent6">
                    <a:lumMod val="75000"/>
                  </a:schemeClr>
                </a:solidFill>
                <a:latin typeface="Century Gothic (Headings)"/>
                <a:cs typeface="Calibri Light"/>
              </a:rPr>
              <a:t>TEAM MEMBERS</a:t>
            </a:r>
            <a:endParaRPr lang="en-US" sz="4200">
              <a:solidFill>
                <a:schemeClr val="accent6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29C24-2064-136E-CB25-BEEF80161832}"/>
              </a:ext>
            </a:extLst>
          </p:cNvPr>
          <p:cNvSpPr txBox="1"/>
          <p:nvPr/>
        </p:nvSpPr>
        <p:spPr>
          <a:xfrm>
            <a:off x="5511298" y="3789008"/>
            <a:ext cx="1304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8CFDD-ADBF-C870-BAE4-EBC769426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19" y="1479009"/>
            <a:ext cx="2215522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9F9542-68D7-598F-17C2-CE7459EB7C13}"/>
              </a:ext>
            </a:extLst>
          </p:cNvPr>
          <p:cNvSpPr txBox="1"/>
          <p:nvPr/>
        </p:nvSpPr>
        <p:spPr>
          <a:xfrm>
            <a:off x="7070556" y="6253061"/>
            <a:ext cx="20015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    SAJIDA MOHAMMAD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4027-F959-D0B7-F2DD-0275EC50757A}"/>
              </a:ext>
            </a:extLst>
          </p:cNvPr>
          <p:cNvSpPr txBox="1"/>
          <p:nvPr/>
        </p:nvSpPr>
        <p:spPr>
          <a:xfrm>
            <a:off x="10287000" y="386603"/>
            <a:ext cx="1109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>
              <a:solidFill>
                <a:srgbClr val="92D050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D4535-E5DF-3D37-8553-8E2A8F513FAE}"/>
              </a:ext>
            </a:extLst>
          </p:cNvPr>
          <p:cNvSpPr txBox="1"/>
          <p:nvPr/>
        </p:nvSpPr>
        <p:spPr>
          <a:xfrm>
            <a:off x="9083154" y="3789008"/>
            <a:ext cx="20808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KIRAN KUMAR 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GUNDAPUNENI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59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5" grpId="0"/>
      <p:bldP spid="8" grpId="0"/>
      <p:bldP spid="3" grpId="0"/>
      <p:bldP spid="14" grpId="0"/>
      <p:bldP spid="7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26" y="910627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SERVICE.TS FILE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37D0495B-1E97-7BD0-B011-7CF164EE8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046" y="2399299"/>
            <a:ext cx="9994487" cy="384149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DEB04AD5-0F2C-06C3-DADB-240D26F8D00C}"/>
              </a:ext>
            </a:extLst>
          </p:cNvPr>
          <p:cNvSpPr txBox="1"/>
          <p:nvPr/>
        </p:nvSpPr>
        <p:spPr>
          <a:xfrm>
            <a:off x="4286405" y="6296186"/>
            <a:ext cx="426203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Fig.3.5 </a:t>
            </a:r>
            <a:r>
              <a:rPr lang="en-US" err="1">
                <a:cs typeface="Calibri"/>
              </a:rPr>
              <a:t>Service.t</a:t>
            </a:r>
            <a:r>
              <a:rPr lang="en-US" err="1"/>
              <a:t>s</a:t>
            </a:r>
            <a:r>
              <a:rPr lang="en-US"/>
              <a:t> file</a:t>
            </a:r>
            <a:r>
              <a:rPr lang="en-US">
                <a:cs typeface="Calibri"/>
              </a:rPr>
              <a:t> in angular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50E6C-D4F8-B6E5-DD65-F44891ED060C}"/>
              </a:ext>
            </a:extLst>
          </p:cNvPr>
          <p:cNvSpPr txBox="1"/>
          <p:nvPr/>
        </p:nvSpPr>
        <p:spPr>
          <a:xfrm>
            <a:off x="10437394" y="390418"/>
            <a:ext cx="488715" cy="38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55163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26" y="910627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ROUTING MODULE</a:t>
            </a: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0F25BB7-92C9-BA93-2B80-C223DF43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562" y="2338412"/>
            <a:ext cx="10547552" cy="3901821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C586B3BB-E064-B72B-79E0-1833D6B1919E}"/>
              </a:ext>
            </a:extLst>
          </p:cNvPr>
          <p:cNvSpPr txBox="1"/>
          <p:nvPr/>
        </p:nvSpPr>
        <p:spPr>
          <a:xfrm>
            <a:off x="4028934" y="6318893"/>
            <a:ext cx="432015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Fig.3.6 routing module in angular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6E7B8-4F81-20F6-420F-E5D6DDC88B90}"/>
              </a:ext>
            </a:extLst>
          </p:cNvPr>
          <p:cNvSpPr txBox="1"/>
          <p:nvPr/>
        </p:nvSpPr>
        <p:spPr>
          <a:xfrm>
            <a:off x="10437394" y="441789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3458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26" y="910627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SAMPLE PRESENTATION</a:t>
            </a:r>
            <a:br>
              <a:rPr lang="en-US" sz="2800" b="1">
                <a:solidFill>
                  <a:srgbClr val="FFFFFF"/>
                </a:solidFill>
                <a:ea typeface="+mj-lt"/>
                <a:cs typeface="+mj-lt"/>
              </a:rPr>
            </a:br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586B3BB-E064-B72B-79E0-1833D6B1919E}"/>
              </a:ext>
            </a:extLst>
          </p:cNvPr>
          <p:cNvSpPr txBox="1"/>
          <p:nvPr/>
        </p:nvSpPr>
        <p:spPr>
          <a:xfrm>
            <a:off x="4028934" y="6318893"/>
            <a:ext cx="432015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Fig-3.6 routing module in angular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70C75-BD24-CF4C-51B6-CE7FA116C360}"/>
              </a:ext>
            </a:extLst>
          </p:cNvPr>
          <p:cNvSpPr txBox="1"/>
          <p:nvPr/>
        </p:nvSpPr>
        <p:spPr>
          <a:xfrm>
            <a:off x="10437394" y="390418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</a:t>
            </a:r>
          </a:p>
        </p:txBody>
      </p:sp>
      <p:pic>
        <p:nvPicPr>
          <p:cNvPr id="5" name="WhatsApp Video 2022-11-07 at 9.04.42 AM">
            <a:hlinkClick r:id="" action="ppaction://media"/>
            <a:extLst>
              <a:ext uri="{FF2B5EF4-FFF2-40B4-BE49-F238E27FC236}">
                <a16:creationId xmlns:a16="http://schemas.microsoft.com/office/drawing/2014/main" id="{FE341532-EAB4-E920-A81F-6E277EFA13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2412" y="2454238"/>
            <a:ext cx="7785975" cy="37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7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SPRINGBOOT – DB CONNECTIVITY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45C25-A6D2-8FC5-FB45-01243C857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30" y="2677872"/>
            <a:ext cx="8897205" cy="35290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bg1"/>
                </a:solidFill>
              </a:rPr>
              <a:t>Tables need not be created manually using DB scripts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bg1"/>
                </a:solidFill>
              </a:rPr>
              <a:t>Tables are created from Spring Boot</a:t>
            </a:r>
          </a:p>
          <a:p>
            <a:endParaRPr lang="en-US" sz="2400" cap="none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bg1"/>
                </a:solidFill>
              </a:rPr>
              <a:t>Uses JPA Repository   </a:t>
            </a:r>
            <a:r>
              <a:rPr lang="en-US" cap="none">
                <a:solidFill>
                  <a:schemeClr val="bg1"/>
                </a:solidFill>
              </a:rPr>
              <a:t>  </a:t>
            </a:r>
          </a:p>
          <a:p>
            <a:endParaRPr lang="en-US" cap="none">
              <a:solidFill>
                <a:schemeClr val="bg1"/>
              </a:solidFill>
            </a:endParaRPr>
          </a:p>
          <a:p>
            <a:endParaRPr lang="en-US" cap="none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15ED-17C6-1D8C-5CE9-50CF8842D984}"/>
              </a:ext>
            </a:extLst>
          </p:cNvPr>
          <p:cNvSpPr txBox="1"/>
          <p:nvPr/>
        </p:nvSpPr>
        <p:spPr>
          <a:xfrm>
            <a:off x="7768160" y="6204441"/>
            <a:ext cx="38698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Presented By Sajida Mohammad</a:t>
            </a:r>
            <a:r>
              <a:rPr lang="en-US">
                <a:ea typeface="Calibri"/>
                <a:cs typeface="Calibri"/>
              </a:rPr>
              <a:t> By Usha Pati By Sa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15808-9C80-4446-D81D-ECB3328563D4}"/>
              </a:ext>
            </a:extLst>
          </p:cNvPr>
          <p:cNvSpPr txBox="1"/>
          <p:nvPr/>
        </p:nvSpPr>
        <p:spPr>
          <a:xfrm>
            <a:off x="10568354" y="351692"/>
            <a:ext cx="4630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260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APPLICATION.PROPERTIES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06F34-DE16-0D10-FCB7-3BF4E42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0801" y="6411352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57C69-B804-DE17-FE10-144A8F0BF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771" y="2599349"/>
            <a:ext cx="9165652" cy="34558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4C7AD-4E1A-B2E0-0C60-517BC5C4FF99}"/>
              </a:ext>
            </a:extLst>
          </p:cNvPr>
          <p:cNvSpPr txBox="1"/>
          <p:nvPr/>
        </p:nvSpPr>
        <p:spPr>
          <a:xfrm flipH="1">
            <a:off x="3582990" y="6117747"/>
            <a:ext cx="39785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Fig. 4.1 </a:t>
            </a:r>
            <a:r>
              <a:rPr lang="en-US" err="1">
                <a:solidFill>
                  <a:schemeClr val="accent3"/>
                </a:solidFill>
              </a:rPr>
              <a:t>Application.properties</a:t>
            </a:r>
            <a:r>
              <a:rPr lang="en-US">
                <a:solidFill>
                  <a:schemeClr val="accent3"/>
                </a:solidFill>
              </a:rPr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E850D-53D5-918C-AA25-D59FB582EBFA}"/>
              </a:ext>
            </a:extLst>
          </p:cNvPr>
          <p:cNvSpPr txBox="1"/>
          <p:nvPr/>
        </p:nvSpPr>
        <p:spPr>
          <a:xfrm>
            <a:off x="8160047" y="6302413"/>
            <a:ext cx="38372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Presented By Sajida Mohammad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9E7A2-E491-88D2-D350-488B2022EDE7}"/>
              </a:ext>
            </a:extLst>
          </p:cNvPr>
          <p:cNvSpPr txBox="1"/>
          <p:nvPr/>
        </p:nvSpPr>
        <p:spPr>
          <a:xfrm>
            <a:off x="10517971" y="388969"/>
            <a:ext cx="5253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19758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ENTITIES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06F34-DE16-0D10-FCB7-3BF4E42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0801" y="6400466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4C7AD-4E1A-B2E0-0C60-517BC5C4FF99}"/>
              </a:ext>
            </a:extLst>
          </p:cNvPr>
          <p:cNvSpPr txBox="1"/>
          <p:nvPr/>
        </p:nvSpPr>
        <p:spPr>
          <a:xfrm flipH="1">
            <a:off x="3582990" y="6096000"/>
            <a:ext cx="37088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Fig. 4.2 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BB4FC-C0C2-A3E9-69D0-D1AC01ACA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52" y="2448861"/>
            <a:ext cx="7959360" cy="3446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03CB8-24FD-C0F9-A0C8-CF9B4E2A873B}"/>
              </a:ext>
            </a:extLst>
          </p:cNvPr>
          <p:cNvSpPr txBox="1"/>
          <p:nvPr/>
        </p:nvSpPr>
        <p:spPr>
          <a:xfrm>
            <a:off x="8160047" y="6302413"/>
            <a:ext cx="4065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Presented By Sajida Mohammad</a:t>
            </a:r>
            <a:r>
              <a:rPr lang="en-US">
                <a:ea typeface="Calibri"/>
                <a:cs typeface="Calibri"/>
              </a:rPr>
              <a:t> 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247D1-6FA4-0F2C-37B2-7DA7AB38BA33}"/>
              </a:ext>
            </a:extLst>
          </p:cNvPr>
          <p:cNvSpPr txBox="1"/>
          <p:nvPr/>
        </p:nvSpPr>
        <p:spPr>
          <a:xfrm>
            <a:off x="10517971" y="306908"/>
            <a:ext cx="4433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38673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CONTROLLER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06F34-DE16-0D10-FCB7-3BF4E42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0801" y="6411352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4C7AD-4E1A-B2E0-0C60-517BC5C4FF99}"/>
              </a:ext>
            </a:extLst>
          </p:cNvPr>
          <p:cNvSpPr txBox="1"/>
          <p:nvPr/>
        </p:nvSpPr>
        <p:spPr>
          <a:xfrm flipH="1">
            <a:off x="3582990" y="6096000"/>
            <a:ext cx="37088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accent3"/>
              </a:solidFill>
            </a:endParaRPr>
          </a:p>
          <a:p>
            <a:r>
              <a:rPr lang="en-US">
                <a:solidFill>
                  <a:schemeClr val="accent3"/>
                </a:solidFill>
              </a:rPr>
              <a:t>Fig. 4.3 Controller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71B14-0F2A-9589-85EC-932034102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871" y="2286162"/>
            <a:ext cx="9061805" cy="3874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142CB-5E01-BFCC-678C-2613922D7C9B}"/>
              </a:ext>
            </a:extLst>
          </p:cNvPr>
          <p:cNvSpPr txBox="1"/>
          <p:nvPr/>
        </p:nvSpPr>
        <p:spPr>
          <a:xfrm>
            <a:off x="8160046" y="6302413"/>
            <a:ext cx="3858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Presented By Sajida Mohammad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5B568-51D8-99C3-CD16-903C0F604545}"/>
              </a:ext>
            </a:extLst>
          </p:cNvPr>
          <p:cNvSpPr txBox="1"/>
          <p:nvPr/>
        </p:nvSpPr>
        <p:spPr>
          <a:xfrm>
            <a:off x="10468707" y="316523"/>
            <a:ext cx="556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111205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REPOSITORY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06F34-DE16-0D10-FCB7-3BF4E42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0801" y="6411352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4C7AD-4E1A-B2E0-0C60-517BC5C4FF99}"/>
              </a:ext>
            </a:extLst>
          </p:cNvPr>
          <p:cNvSpPr txBox="1"/>
          <p:nvPr/>
        </p:nvSpPr>
        <p:spPr>
          <a:xfrm flipH="1">
            <a:off x="3582990" y="6096000"/>
            <a:ext cx="37088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accent3"/>
              </a:solidFill>
            </a:endParaRPr>
          </a:p>
          <a:p>
            <a:r>
              <a:rPr lang="en-US">
                <a:solidFill>
                  <a:schemeClr val="accent3"/>
                </a:solidFill>
              </a:rPr>
              <a:t>Fig. 4.4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FDC65-6714-42EA-CAEB-D68EAE72D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96" y="2492865"/>
            <a:ext cx="9370031" cy="3494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F1040A-B299-085A-16A5-5BA33989B508}"/>
              </a:ext>
            </a:extLst>
          </p:cNvPr>
          <p:cNvSpPr txBox="1"/>
          <p:nvPr/>
        </p:nvSpPr>
        <p:spPr>
          <a:xfrm>
            <a:off x="8149161" y="6302413"/>
            <a:ext cx="3891641" cy="657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Presented By Sajida Mohammad</a:t>
            </a:r>
            <a:r>
              <a:rPr lang="en-US">
                <a:ea typeface="Calibri"/>
                <a:cs typeface="Calibri"/>
              </a:rPr>
              <a:t> y Usha Pati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AA3E5-9E2C-B391-2BCC-34FD2C404749}"/>
              </a:ext>
            </a:extLst>
          </p:cNvPr>
          <p:cNvSpPr txBox="1"/>
          <p:nvPr/>
        </p:nvSpPr>
        <p:spPr>
          <a:xfrm>
            <a:off x="10506248" y="318631"/>
            <a:ext cx="4901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24179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FC3DE-FD6D-A064-835F-B53B2F60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JPA REPOSITORY</a:t>
            </a:r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2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074" name="Picture 2" descr="What are the Advantages of FRPs?">
            <a:extLst>
              <a:ext uri="{FF2B5EF4-FFF2-40B4-BE49-F238E27FC236}">
                <a16:creationId xmlns:a16="http://schemas.microsoft.com/office/drawing/2014/main" id="{CECCF537-37D0-CA77-E0AF-B28C8841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84" y="2627955"/>
            <a:ext cx="5451627" cy="35026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840D-31F0-9F25-EAB2-EC213187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Reduces manual effort</a:t>
            </a:r>
          </a:p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migrate</a:t>
            </a:r>
          </a:p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time to develop</a:t>
            </a:r>
          </a:p>
          <a:p>
            <a:pPr marL="0" indent="0">
              <a:buNone/>
            </a:pPr>
            <a:endParaRPr lang="en-US" sz="240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71FE0-F5F7-65B4-B5BC-3F7C73659A5B}"/>
              </a:ext>
            </a:extLst>
          </p:cNvPr>
          <p:cNvSpPr txBox="1"/>
          <p:nvPr/>
        </p:nvSpPr>
        <p:spPr>
          <a:xfrm>
            <a:off x="8160046" y="6335069"/>
            <a:ext cx="38807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Presented By Sajida Mohammad</a:t>
            </a:r>
            <a:r>
              <a:rPr lang="en-US">
                <a:cs typeface="Calibri"/>
              </a:rPr>
              <a:t> 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BD91E-4600-1ECF-11FB-390B991C0AC6}"/>
              </a:ext>
            </a:extLst>
          </p:cNvPr>
          <p:cNvSpPr txBox="1"/>
          <p:nvPr/>
        </p:nvSpPr>
        <p:spPr>
          <a:xfrm>
            <a:off x="10459355" y="435861"/>
            <a:ext cx="5605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17393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LESSONS LEARNT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80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Storing all the product details in a single table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Issues with storing data in a remote database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Storing of password field in database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F1A30-B7AE-A92E-382C-9F6331B22B63}"/>
              </a:ext>
            </a:extLst>
          </p:cNvPr>
          <p:cNvSpPr txBox="1"/>
          <p:nvPr/>
        </p:nvSpPr>
        <p:spPr>
          <a:xfrm>
            <a:off x="8116502" y="6313298"/>
            <a:ext cx="39460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Presented By Sajida Mohammad</a:t>
            </a:r>
            <a:endParaRPr lang="en-US"/>
          </a:p>
          <a:p>
            <a:endParaRPr lang="en-US">
              <a:ea typeface="+mn-lt"/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E86F7-3DB4-C5E0-10AD-303709E6FD81}"/>
              </a:ext>
            </a:extLst>
          </p:cNvPr>
          <p:cNvSpPr txBox="1"/>
          <p:nvPr/>
        </p:nvSpPr>
        <p:spPr>
          <a:xfrm>
            <a:off x="10623478" y="400692"/>
            <a:ext cx="455031" cy="369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561606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393878"/>
            <a:ext cx="8946541" cy="384436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Introduction of project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E</a:t>
            </a:r>
            <a:r>
              <a:rPr lang="en-US" cap="none">
                <a:solidFill>
                  <a:schemeClr val="tx1"/>
                </a:solidFill>
              </a:rPr>
              <a:t>ntity relationship diagram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Amazon RDS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Product Registration API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Spring Boot – DB connectivity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JPA Repository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05751-B84A-978D-73B3-59CB198699E9}"/>
              </a:ext>
            </a:extLst>
          </p:cNvPr>
          <p:cNvSpPr txBox="1"/>
          <p:nvPr/>
        </p:nvSpPr>
        <p:spPr>
          <a:xfrm>
            <a:off x="8236246" y="6345955"/>
            <a:ext cx="3358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Usha Pati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DACD5-E675-DC33-6A54-2F96DFB0823F}"/>
              </a:ext>
            </a:extLst>
          </p:cNvPr>
          <p:cNvSpPr txBox="1"/>
          <p:nvPr/>
        </p:nvSpPr>
        <p:spPr>
          <a:xfrm>
            <a:off x="10572108" y="401347"/>
            <a:ext cx="39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59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SUMMARY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80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ER- diagram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Remote data base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Product Registration API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Spring Boot and DB – Connectivity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JPA &amp; Advantages</a:t>
            </a:r>
          </a:p>
          <a:p>
            <a:endParaRPr lang="en-US" sz="2400" cap="none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rgbClr val="0D0D0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7E4D8-B189-A7AF-EC74-D2426F1F8F66}"/>
              </a:ext>
            </a:extLst>
          </p:cNvPr>
          <p:cNvSpPr txBox="1"/>
          <p:nvPr/>
        </p:nvSpPr>
        <p:spPr>
          <a:xfrm flipH="1">
            <a:off x="7815943" y="6158575"/>
            <a:ext cx="4027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Presented By Sajida Mohammad​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2B14E-904B-89DD-CCC4-0EDDC0B21CB8}"/>
              </a:ext>
            </a:extLst>
          </p:cNvPr>
          <p:cNvSpPr txBox="1"/>
          <p:nvPr/>
        </p:nvSpPr>
        <p:spPr>
          <a:xfrm>
            <a:off x="10623478" y="400692"/>
            <a:ext cx="4784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533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0DF-145A-84A3-7EF7-1E054896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322320"/>
            <a:ext cx="3108626" cy="157023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200"/>
          </a:p>
        </p:txBody>
      </p:sp>
      <p:sp>
        <p:nvSpPr>
          <p:cNvPr id="2070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E25FBA-354A-C079-32D2-7E9C5F58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816399"/>
            <a:ext cx="3108057" cy="3203402"/>
          </a:xfrm>
        </p:spPr>
        <p:txBody>
          <a:bodyPr>
            <a:normAutofit/>
          </a:bodyPr>
          <a:lstStyle/>
          <a:p>
            <a:endParaRPr lang="en-US" sz="1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6A9BD-709D-0244-5404-1B1CF5F8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050715"/>
            <a:ext cx="6491019" cy="4969086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4498F2-DD38-F86D-2DC5-10B521975882}"/>
              </a:ext>
            </a:extLst>
          </p:cNvPr>
          <p:cNvSpPr txBox="1"/>
          <p:nvPr/>
        </p:nvSpPr>
        <p:spPr>
          <a:xfrm>
            <a:off x="8469849" y="5710335"/>
            <a:ext cx="28624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1ACD6-3EE1-9703-4A5C-68206A2200D9}"/>
              </a:ext>
            </a:extLst>
          </p:cNvPr>
          <p:cNvSpPr txBox="1"/>
          <p:nvPr/>
        </p:nvSpPr>
        <p:spPr>
          <a:xfrm>
            <a:off x="10529694" y="388969"/>
            <a:ext cx="4784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115494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AFE18EA6-65EB-198E-3E57-A6642574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8809584" y="1331906"/>
            <a:ext cx="2342503" cy="238684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5" name="Picture 1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B46A9EE-0344-E49F-8CB5-00D9E16A2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4692756" y="1331146"/>
            <a:ext cx="2380828" cy="236852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D5AB1662-287D-BF08-D539-E934CF517D2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3126979" y="3950160"/>
            <a:ext cx="2149206" cy="215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80E2AFE8-BCC7-4353-2B64-C769552DE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6653317" y="3792992"/>
            <a:ext cx="2429837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D5A42D-37BB-53EA-5B2F-446FD05A190A}"/>
              </a:ext>
            </a:extLst>
          </p:cNvPr>
          <p:cNvSpPr txBox="1"/>
          <p:nvPr/>
        </p:nvSpPr>
        <p:spPr>
          <a:xfrm>
            <a:off x="594577" y="4049720"/>
            <a:ext cx="25398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19FBB-7B15-7F40-6E35-80DB68E8952E}"/>
              </a:ext>
            </a:extLst>
          </p:cNvPr>
          <p:cNvSpPr txBox="1"/>
          <p:nvPr/>
        </p:nvSpPr>
        <p:spPr>
          <a:xfrm>
            <a:off x="4335694" y="4849402"/>
            <a:ext cx="16622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24AD0-635C-BC65-A69A-58D75B862494}"/>
              </a:ext>
            </a:extLst>
          </p:cNvPr>
          <p:cNvSpPr txBox="1"/>
          <p:nvPr/>
        </p:nvSpPr>
        <p:spPr>
          <a:xfrm>
            <a:off x="3012435" y="6198899"/>
            <a:ext cx="28767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HARI KIRAN ALURI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EB1FE-CA55-E427-1FAF-51659F728C47}"/>
              </a:ext>
            </a:extLst>
          </p:cNvPr>
          <p:cNvSpPr txBox="1"/>
          <p:nvPr/>
        </p:nvSpPr>
        <p:spPr>
          <a:xfrm>
            <a:off x="9793490" y="4849402"/>
            <a:ext cx="22888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B62606-9118-3CCE-E042-111B51E20DF5}"/>
              </a:ext>
            </a:extLst>
          </p:cNvPr>
          <p:cNvSpPr txBox="1">
            <a:spLocks/>
          </p:cNvSpPr>
          <p:nvPr/>
        </p:nvSpPr>
        <p:spPr>
          <a:xfrm>
            <a:off x="1047279" y="181415"/>
            <a:ext cx="10370177" cy="910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>
                <a:solidFill>
                  <a:schemeClr val="accent6">
                    <a:lumMod val="75000"/>
                  </a:schemeClr>
                </a:solidFill>
                <a:latin typeface="Century Gothic (Headings)"/>
                <a:cs typeface="Calibri Light"/>
              </a:rPr>
              <a:t>TEAM MEMBERS</a:t>
            </a:r>
            <a:endParaRPr lang="en-US" sz="4200">
              <a:solidFill>
                <a:schemeClr val="accent6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29C24-2064-136E-CB25-BEEF80161832}"/>
              </a:ext>
            </a:extLst>
          </p:cNvPr>
          <p:cNvSpPr txBox="1"/>
          <p:nvPr/>
        </p:nvSpPr>
        <p:spPr>
          <a:xfrm>
            <a:off x="5511298" y="3789008"/>
            <a:ext cx="1304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8CFDD-ADBF-C870-BAE4-EBC769426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19" y="1479009"/>
            <a:ext cx="2215522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9F9542-68D7-598F-17C2-CE7459EB7C13}"/>
              </a:ext>
            </a:extLst>
          </p:cNvPr>
          <p:cNvSpPr txBox="1"/>
          <p:nvPr/>
        </p:nvSpPr>
        <p:spPr>
          <a:xfrm>
            <a:off x="7070556" y="6253061"/>
            <a:ext cx="20015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    SAJIDA MOHAMMAD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4027-F959-D0B7-F2DD-0275EC50757A}"/>
              </a:ext>
            </a:extLst>
          </p:cNvPr>
          <p:cNvSpPr txBox="1"/>
          <p:nvPr/>
        </p:nvSpPr>
        <p:spPr>
          <a:xfrm>
            <a:off x="10287000" y="386603"/>
            <a:ext cx="1109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>
              <a:solidFill>
                <a:srgbClr val="92D050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D4535-E5DF-3D37-8553-8E2A8F513FAE}"/>
              </a:ext>
            </a:extLst>
          </p:cNvPr>
          <p:cNvSpPr txBox="1"/>
          <p:nvPr/>
        </p:nvSpPr>
        <p:spPr>
          <a:xfrm>
            <a:off x="9083154" y="3789008"/>
            <a:ext cx="20808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KIRAN KUMAR 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GUNDAPUNENI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9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5" grpId="0"/>
      <p:bldP spid="8" grpId="0"/>
      <p:bldP spid="3" grpId="0"/>
      <p:bldP spid="14" grpId="0"/>
      <p:bldP spid="7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MARKETPLACE FOR NORTHWEST</a:t>
            </a:r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   </a:t>
            </a:r>
            <a:r>
              <a:rPr lang="en-US" sz="1800" b="1">
                <a:solidFill>
                  <a:srgbClr val="FFFFFF"/>
                </a:solidFill>
              </a:rPr>
              <a:t>One place to buy and sell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Sec 03 TEAM03</a:t>
            </a:r>
            <a:endParaRPr lang="en-US" sz="240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DR. CHANDRA MOULI KOTTETI – Client/Mentor</a:t>
            </a:r>
            <a:endParaRPr lang="en-US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USHA PATI – Tester/QA</a:t>
            </a: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KIRAN KUMAR GUNDAPUNENI – Backend developer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HARI KIRAN ALURI – Front End Developer</a:t>
            </a: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Sajida MOHAMMAD – </a:t>
            </a: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Backend developer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93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INTRODUCTION OF  PROJECT</a:t>
            </a:r>
            <a:endParaRPr lang="en-US" sz="42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789" y="2286162"/>
            <a:ext cx="10438544" cy="405979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05751-B84A-978D-73B3-59CB198699E9}"/>
              </a:ext>
            </a:extLst>
          </p:cNvPr>
          <p:cNvSpPr txBox="1"/>
          <p:nvPr/>
        </p:nvSpPr>
        <p:spPr>
          <a:xfrm>
            <a:off x="8236246" y="6345955"/>
            <a:ext cx="3358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Usha Pati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DACD5-E675-DC33-6A54-2F96DFB0823F}"/>
              </a:ext>
            </a:extLst>
          </p:cNvPr>
          <p:cNvSpPr txBox="1"/>
          <p:nvPr/>
        </p:nvSpPr>
        <p:spPr>
          <a:xfrm>
            <a:off x="10572108" y="380799"/>
            <a:ext cx="39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2CA22-20C2-7F9D-AE6D-168A05B939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7"/>
          <a:stretch/>
        </p:blipFill>
        <p:spPr>
          <a:xfrm>
            <a:off x="854590" y="2654757"/>
            <a:ext cx="4572001" cy="3295290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3A7547-CBE7-8305-D8D8-6A4281B1587B}"/>
              </a:ext>
            </a:extLst>
          </p:cNvPr>
          <p:cNvSpPr txBox="1"/>
          <p:nvPr/>
        </p:nvSpPr>
        <p:spPr>
          <a:xfrm>
            <a:off x="1103312" y="5976623"/>
            <a:ext cx="467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Fig.1.1 Logo of Northwest Market Place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5CD33-86C2-5BB8-D493-62BDED2B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842" y="2350331"/>
            <a:ext cx="4701408" cy="3511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B5B100-2A81-5883-6666-AF89B7D8479B}"/>
              </a:ext>
            </a:extLst>
          </p:cNvPr>
          <p:cNvSpPr txBox="1"/>
          <p:nvPr/>
        </p:nvSpPr>
        <p:spPr>
          <a:xfrm>
            <a:off x="6965879" y="5978841"/>
            <a:ext cx="347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Fig.1.2 Project Main Page</a:t>
            </a:r>
          </a:p>
        </p:txBody>
      </p:sp>
    </p:spTree>
    <p:extLst>
      <p:ext uri="{BB962C8B-B14F-4D97-AF65-F5344CB8AC3E}">
        <p14:creationId xmlns:p14="http://schemas.microsoft.com/office/powerpoint/2010/main" val="3513562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95440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ENTITY RELATIONSHIP DIAGRAM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05751-B84A-978D-73B3-59CB198699E9}"/>
              </a:ext>
            </a:extLst>
          </p:cNvPr>
          <p:cNvSpPr txBox="1"/>
          <p:nvPr/>
        </p:nvSpPr>
        <p:spPr>
          <a:xfrm>
            <a:off x="8262256" y="6346371"/>
            <a:ext cx="3358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Usha Pati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04B1A-779C-6619-6759-B082997FB857}"/>
              </a:ext>
            </a:extLst>
          </p:cNvPr>
          <p:cNvSpPr txBox="1"/>
          <p:nvPr/>
        </p:nvSpPr>
        <p:spPr>
          <a:xfrm>
            <a:off x="3465759" y="6256300"/>
            <a:ext cx="36913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Fig.1.3 ER Diagram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41CB3-150A-B3FF-BDD1-8879221F7027}"/>
              </a:ext>
            </a:extLst>
          </p:cNvPr>
          <p:cNvSpPr txBox="1"/>
          <p:nvPr/>
        </p:nvSpPr>
        <p:spPr>
          <a:xfrm>
            <a:off x="10602930" y="482885"/>
            <a:ext cx="359596" cy="3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47131-CD50-2BF1-9633-30DE5846B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173" y="2502331"/>
            <a:ext cx="9386727" cy="34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4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AMAZON AWS 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In recent days, database are no longer hosted on physical servers, instead on cloud server</a:t>
            </a:r>
            <a:endParaRPr lang="en-US" sz="2400" cap="none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We can create tables or do crud operations in the database from the local to remote.</a:t>
            </a:r>
            <a:endParaRPr lang="en-US" sz="2400" cap="none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5330F-4DE6-1BE3-0A0A-94D0B5A770F3}"/>
              </a:ext>
            </a:extLst>
          </p:cNvPr>
          <p:cNvSpPr txBox="1"/>
          <p:nvPr/>
        </p:nvSpPr>
        <p:spPr>
          <a:xfrm>
            <a:off x="7588933" y="6345955"/>
            <a:ext cx="4854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844F4-2297-0DA6-2BC5-3911B79BA099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58377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7A59E-E771-128F-202F-5E937AD8E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80" y="2336870"/>
            <a:ext cx="8866599" cy="3920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349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Fig.2.1 Database Creation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OPT FOR DATABASE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DF39E-5512-18A9-6FE6-C6CF967A237C}"/>
              </a:ext>
            </a:extLst>
          </p:cNvPr>
          <p:cNvSpPr txBox="1"/>
          <p:nvPr/>
        </p:nvSpPr>
        <p:spPr>
          <a:xfrm>
            <a:off x="8138275" y="6345955"/>
            <a:ext cx="3869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2D671-1A15-1E1B-37D1-96C65E352BC3}"/>
              </a:ext>
            </a:extLst>
          </p:cNvPr>
          <p:cNvSpPr txBox="1"/>
          <p:nvPr/>
        </p:nvSpPr>
        <p:spPr>
          <a:xfrm>
            <a:off x="10623478" y="400692"/>
            <a:ext cx="30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815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349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Fig.2.2 Database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SELECTING DATABASE IN 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B085E-116E-82B9-48E6-CFA0D6DBB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66" y="2221901"/>
            <a:ext cx="9630093" cy="4188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5EFA6-52BC-11AA-922F-B0344CB2B638}"/>
              </a:ext>
            </a:extLst>
          </p:cNvPr>
          <p:cNvSpPr txBox="1"/>
          <p:nvPr/>
        </p:nvSpPr>
        <p:spPr>
          <a:xfrm>
            <a:off x="7699869" y="6345955"/>
            <a:ext cx="4340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E434F-BD2F-0F0D-440C-8CD8DC271803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1931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349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Fig.2.3 Environment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SELECTING DATABASE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AE5EF-15EF-93BD-F158-0F519B479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31" y="2299008"/>
            <a:ext cx="10076076" cy="4132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687EE-E6A0-CC92-A7FF-1ED05D4CE894}"/>
              </a:ext>
            </a:extLst>
          </p:cNvPr>
          <p:cNvSpPr txBox="1"/>
          <p:nvPr/>
        </p:nvSpPr>
        <p:spPr>
          <a:xfrm>
            <a:off x="7304926" y="6345955"/>
            <a:ext cx="4289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58DDF-D7C8-B6DB-CFBD-424F2112788B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8511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06C7A57D3CF48B6082BEFDC9CABBA" ma:contentTypeVersion="4" ma:contentTypeDescription="Create a new document." ma:contentTypeScope="" ma:versionID="a734b407bdf46444da808ce83146da84">
  <xsd:schema xmlns:xsd="http://www.w3.org/2001/XMLSchema" xmlns:xs="http://www.w3.org/2001/XMLSchema" xmlns:p="http://schemas.microsoft.com/office/2006/metadata/properties" xmlns:ns2="9d0009f0-f181-4a3f-812e-4a83ad271a65" xmlns:ns3="ca4a34cf-f61e-4165-b56c-b7072f07cd5e" targetNamespace="http://schemas.microsoft.com/office/2006/metadata/properties" ma:root="true" ma:fieldsID="280a5d2d868e725ee02465c6524762b8" ns2:_="" ns3:_="">
    <xsd:import namespace="9d0009f0-f181-4a3f-812e-4a83ad271a65"/>
    <xsd:import namespace="ca4a34cf-f61e-4165-b56c-b7072f07cd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009f0-f181-4a3f-812e-4a83ad271a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4a34cf-f61e-4165-b56c-b7072f07cd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1664D5-FB0A-4A97-80E7-86A9F0F030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C9FE0E-6403-4656-81CA-8E1DC1A0099C}">
  <ds:schemaRefs>
    <ds:schemaRef ds:uri="9d0009f0-f181-4a3f-812e-4a83ad271a65"/>
    <ds:schemaRef ds:uri="ca4a34cf-f61e-4165-b56c-b7072f07cd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64C8177-C494-4A53-BA09-025D1B51FCF2}">
  <ds:schemaRefs>
    <ds:schemaRef ds:uri="9d0009f0-f181-4a3f-812e-4a83ad271a65"/>
    <ds:schemaRef ds:uri="ca4a34cf-f61e-4165-b56c-b7072f07cd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Ion</vt:lpstr>
      <vt:lpstr>Office Theme</vt:lpstr>
      <vt:lpstr>Ion</vt:lpstr>
      <vt:lpstr>MARKETPLACE FOR NORTHWEST                                    One place to buy and sell</vt:lpstr>
      <vt:lpstr>PowerPoint Presentation</vt:lpstr>
      <vt:lpstr>AGENDA</vt:lpstr>
      <vt:lpstr>INTRODUCTION OF  PROJECT</vt:lpstr>
      <vt:lpstr>ENTITY RELATIONSHIP DIAGRAM </vt:lpstr>
      <vt:lpstr>AMAZON AWS RDS</vt:lpstr>
      <vt:lpstr>                                 </vt:lpstr>
      <vt:lpstr>                                 </vt:lpstr>
      <vt:lpstr>                                 </vt:lpstr>
      <vt:lpstr>                                 </vt:lpstr>
      <vt:lpstr>                                 </vt:lpstr>
      <vt:lpstr>CONNECT TO REMOTE FROM LOCAL</vt:lpstr>
      <vt:lpstr>Angular</vt:lpstr>
      <vt:lpstr>Component</vt:lpstr>
      <vt:lpstr>                  PRODUCT REGISTRATION API </vt:lpstr>
      <vt:lpstr>                 CSS File </vt:lpstr>
      <vt:lpstr>                 HTML </vt:lpstr>
      <vt:lpstr>                 TYPESCRIPT FILE </vt:lpstr>
      <vt:lpstr>                 COMPONENT.TS FILE </vt:lpstr>
      <vt:lpstr>                 SERVICE.TS FILE </vt:lpstr>
      <vt:lpstr>                 ROUTING MODULE </vt:lpstr>
      <vt:lpstr>                 SAMPLE PRESENTATION </vt:lpstr>
      <vt:lpstr>SPRINGBOOT – DB CONNECTIVITY</vt:lpstr>
      <vt:lpstr>APPLICATION.PROPERTIES</vt:lpstr>
      <vt:lpstr>ENTITIES</vt:lpstr>
      <vt:lpstr>CONTROLLER</vt:lpstr>
      <vt:lpstr>REPOSITORY</vt:lpstr>
      <vt:lpstr>JPA REPOSITORY</vt:lpstr>
      <vt:lpstr>LESSONS LEARNT</vt:lpstr>
      <vt:lpstr>SUMMARY</vt:lpstr>
      <vt:lpstr>PowerPoint Presentation</vt:lpstr>
      <vt:lpstr>PowerPoint Presentation</vt:lpstr>
      <vt:lpstr>MARKETPLACE FOR NORTHWEST                                    One place to buy and sell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Mohammad,Sajida</dc:creator>
  <cp:revision>81</cp:revision>
  <dcterms:created xsi:type="dcterms:W3CDTF">2022-10-28T00:24:31Z</dcterms:created>
  <dcterms:modified xsi:type="dcterms:W3CDTF">2022-11-07T15:09:13Z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0x010100FC006C7A57D3CF48B6082BEFDC9CABBA</vt:lpwstr>
  </property>
</Properties>
</file>